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5" name="Google Shape;5;n"/>
          <p:cNvSpPr/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0" name="Google Shape;90;p1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8" name="Google Shape;98;p2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0" name="Google Shape;110;p3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22" name="Google Shape;122;p5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</a:p>
        </p:txBody>
      </p:sp>
      <p:sp>
        <p:nvSpPr>
          <p:cNvPr id="127" name="Google Shape;127;p6:notes"/>
          <p:cNvSpPr/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Заголовок и объект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Объект с подписью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Заголовок и вертикальный текст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Вертикальный заголовок и текст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Пустой слайд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Рисунок с подписью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1_Сравнение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F0502020204030204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Два объекта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Титульный слайд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Заголовок раздела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Сравнение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58" name="Google Shape;58;p14"/>
          <p:cNvSpPr txBox="1"/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60" name="Google Shape;60;p14"/>
          <p:cNvSpPr txBox="1"/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Только заголовок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/>
          <p:nvPr>
            <p:ph type="body" idx="1"/>
          </p:nvPr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5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 panose="020B0604020202020204"/>
              <a:buNone/>
            </a:pPr>
            <a:endParaRPr sz="22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 panose="020B0604020202020204"/>
              <a:buNone/>
            </a:pPr>
            <a:r>
              <a:rPr lang="ru-RU" sz="32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Тема «Мягкий знак (ь) на конце имён существительных после шипящих </a:t>
            </a:r>
            <a:endParaRPr lang="ru-RU" sz="32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 panose="020B0604020202020204"/>
              <a:buNone/>
            </a:pPr>
            <a:r>
              <a:rPr lang="ru-RU" sz="32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(Приём «Лови ошибку!»)»</a:t>
            </a:r>
            <a:endParaRPr sz="32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Бугоркова Карина Сергеевна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учитель начальных классов, МОУ Пановская СОШ, </a:t>
            </a:r>
            <a:endParaRPr lang="ru-RU" sz="1800" b="1" i="1" u="none" strike="noStrike" cap="none">
              <a:solidFill>
                <a:srgbClr val="1D3152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г.о. Коломна</a:t>
            </a:r>
            <a:endParaRPr lang="ru-RU" sz="1800" b="1" i="1" u="none" strike="noStrike" cap="none">
              <a:solidFill>
                <a:srgbClr val="1D3152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3431930" y="26098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200" b="1"/>
              <a:t>Приём «Лови ошибку!»</a:t>
            </a:r>
            <a:endParaRPr lang="ru-RU" sz="3200" b="1"/>
          </a:p>
        </p:txBody>
      </p:sp>
      <p:sp>
        <p:nvSpPr>
          <p:cNvPr id="101" name="Google Shape;101;p2"/>
          <p:cNvSpPr txBox="1"/>
          <p:nvPr>
            <p:ph type="body" idx="1"/>
          </p:nvPr>
        </p:nvSpPr>
        <p:spPr>
          <a:xfrm>
            <a:off x="767715" y="2061210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b="1"/>
              <a:t>Цель:</a:t>
            </a:r>
            <a:r>
              <a:rPr lang="ru-RU"/>
              <a:t> </a:t>
            </a:r>
            <a:r>
              <a:rPr lang="ru-RU" sz="2000"/>
              <a:t>отработка умений</a:t>
            </a:r>
            <a:r>
              <a:rPr lang="en-US" altLang="ru-RU" sz="2000"/>
              <a:t> </a:t>
            </a:r>
            <a:r>
              <a:rPr lang="ru-RU" altLang="en-US" sz="2000"/>
              <a:t>обучающихся</a:t>
            </a:r>
            <a:r>
              <a:rPr lang="en-US" altLang="ru-RU" sz="2000"/>
              <a:t> </a:t>
            </a:r>
            <a:r>
              <a:rPr lang="en-US" altLang="en-US" sz="2000"/>
              <a:t>находить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исправлять</a:t>
            </a:r>
            <a:r>
              <a:rPr lang="en-US" altLang="ru-RU" sz="2000"/>
              <a:t> </a:t>
            </a:r>
            <a:r>
              <a:rPr lang="en-US" altLang="en-US" sz="2000"/>
              <a:t>ошибки</a:t>
            </a:r>
            <a:r>
              <a:rPr lang="en-US" altLang="ru-RU" sz="2000"/>
              <a:t> </a:t>
            </a:r>
            <a:r>
              <a:rPr lang="en-US" altLang="en-US" sz="2000"/>
              <a:t>в</a:t>
            </a:r>
            <a:r>
              <a:rPr lang="en-US" altLang="ru-RU" sz="2000"/>
              <a:t> </a:t>
            </a:r>
            <a:r>
              <a:rPr lang="en-US" altLang="en-US" sz="2000"/>
              <a:t>написании</a:t>
            </a:r>
            <a:r>
              <a:rPr lang="en-US" altLang="ru-RU" sz="2000"/>
              <a:t> </a:t>
            </a:r>
            <a:r>
              <a:rPr lang="en-US" altLang="en-US" sz="2000"/>
              <a:t>мягкого</a:t>
            </a:r>
            <a:r>
              <a:rPr lang="en-US" altLang="ru-RU" sz="2000"/>
              <a:t> </a:t>
            </a:r>
            <a:r>
              <a:rPr lang="en-US" altLang="en-US" sz="2000"/>
              <a:t>знака</a:t>
            </a:r>
            <a:r>
              <a:rPr lang="en-US" altLang="ru-RU" sz="2000"/>
              <a:t> </a:t>
            </a:r>
            <a:r>
              <a:rPr lang="en-US" altLang="en-US" sz="2000"/>
              <a:t>после</a:t>
            </a:r>
            <a:r>
              <a:rPr lang="en-US" altLang="ru-RU" sz="2000"/>
              <a:t> </a:t>
            </a:r>
            <a:r>
              <a:rPr lang="en-US" altLang="en-US" sz="2000"/>
              <a:t>шипящих</a:t>
            </a:r>
            <a:r>
              <a:rPr lang="en-US" altLang="ru-RU" sz="2000"/>
              <a:t> </a:t>
            </a:r>
            <a:r>
              <a:rPr lang="en-US" altLang="en-US" sz="2000"/>
              <a:t>у</a:t>
            </a:r>
            <a:r>
              <a:rPr lang="en-US" altLang="ru-RU" sz="2000"/>
              <a:t> </a:t>
            </a:r>
            <a:r>
              <a:rPr lang="en-US" altLang="en-US" sz="2000"/>
              <a:t>существительных</a:t>
            </a:r>
            <a:r>
              <a:rPr lang="en-US" altLang="ru-RU" sz="2000"/>
              <a:t>.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b="1"/>
              <a:t>Задачи:</a:t>
            </a:r>
            <a:endParaRPr lang="ru-RU" sz="3200" b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/>
              <a:t>1. о</a:t>
            </a:r>
            <a:r>
              <a:rPr lang="en-US" altLang="en-US" sz="2000"/>
              <a:t>тработать</a:t>
            </a:r>
            <a:r>
              <a:rPr lang="en-US" altLang="ru-RU" sz="2000"/>
              <a:t> </a:t>
            </a:r>
            <a:r>
              <a:rPr lang="en-US" altLang="en-US" sz="2000"/>
              <a:t>п</a:t>
            </a:r>
            <a:r>
              <a:rPr lang="ru-RU" altLang="en-US" sz="2000"/>
              <a:t>равописание мягкого знака на конце имен существительных после шипящих;</a:t>
            </a:r>
            <a:endParaRPr lang="ru-RU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000"/>
              <a:t>2. с</a:t>
            </a:r>
            <a:r>
              <a:rPr lang="en-US" altLang="en-US" sz="2000"/>
              <a:t>формировать</a:t>
            </a:r>
            <a:r>
              <a:rPr lang="en-US" altLang="ru-RU" sz="2000"/>
              <a:t> </a:t>
            </a:r>
            <a:r>
              <a:rPr lang="en-US" altLang="en-US" sz="2000"/>
              <a:t>привычку</a:t>
            </a:r>
            <a:r>
              <a:rPr lang="en-US" altLang="ru-RU" sz="2000"/>
              <a:t> </a:t>
            </a:r>
            <a:r>
              <a:rPr lang="en-US" altLang="en-US" sz="2000"/>
              <a:t>проверять</a:t>
            </a:r>
            <a:r>
              <a:rPr lang="en-US" altLang="ru-RU" sz="2000"/>
              <a:t> </a:t>
            </a:r>
            <a:r>
              <a:rPr lang="en-US" altLang="en-US" sz="2000"/>
              <a:t>род</a:t>
            </a:r>
            <a:r>
              <a:rPr lang="en-US" altLang="ru-RU" sz="2000"/>
              <a:t> </a:t>
            </a:r>
            <a:r>
              <a:rPr lang="en-US" altLang="en-US" sz="2000"/>
              <a:t>существительного</a:t>
            </a:r>
            <a:r>
              <a:rPr lang="en-US" altLang="ru-RU" sz="2000"/>
              <a:t> </a:t>
            </a:r>
            <a:r>
              <a:rPr lang="en-US" altLang="en-US" sz="2000"/>
              <a:t>перед</a:t>
            </a:r>
            <a:r>
              <a:rPr lang="en-US" altLang="ru-RU" sz="2000"/>
              <a:t> </a:t>
            </a:r>
            <a:r>
              <a:rPr lang="en-US" altLang="en-US" sz="2000"/>
              <a:t>написанием</a:t>
            </a:r>
            <a:r>
              <a:rPr lang="en-US" altLang="ru-RU" sz="2000"/>
              <a:t> </a:t>
            </a:r>
            <a:r>
              <a:rPr lang="en-US" altLang="en-US" sz="2000"/>
              <a:t>Ь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000"/>
              <a:t>3. на</a:t>
            </a:r>
            <a:r>
              <a:rPr lang="en-US" altLang="en-US" sz="2000"/>
              <a:t>учить</a:t>
            </a:r>
            <a:r>
              <a:rPr lang="en-US" altLang="ru-RU" sz="2000"/>
              <a:t> </a:t>
            </a:r>
            <a:r>
              <a:rPr lang="en-US" altLang="en-US" sz="2000"/>
              <a:t>внимательно</a:t>
            </a:r>
            <a:r>
              <a:rPr lang="en-US" altLang="ru-RU" sz="2000"/>
              <a:t> </a:t>
            </a:r>
            <a:r>
              <a:rPr lang="en-US" altLang="en-US" sz="2000"/>
              <a:t>читать</a:t>
            </a:r>
            <a:r>
              <a:rPr lang="en-US" altLang="ru-RU" sz="2000"/>
              <a:t> </a:t>
            </a:r>
            <a:r>
              <a:rPr lang="en-US" altLang="en-US" sz="2000"/>
              <a:t>текст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не</a:t>
            </a:r>
            <a:r>
              <a:rPr lang="en-US" altLang="ru-RU" sz="2000"/>
              <a:t> </a:t>
            </a:r>
            <a:r>
              <a:rPr lang="en-US" altLang="en-US" sz="2000"/>
              <a:t>пропускать</a:t>
            </a:r>
            <a:r>
              <a:rPr lang="en-US" altLang="ru-RU" sz="2000"/>
              <a:t> </a:t>
            </a:r>
            <a:r>
              <a:rPr lang="en-US" altLang="en-US" sz="2000"/>
              <a:t>«</a:t>
            </a:r>
            <a:r>
              <a:rPr lang="en-US" altLang="en-US" sz="2000"/>
              <a:t>опасные»</a:t>
            </a:r>
            <a:r>
              <a:rPr lang="en-US" altLang="ru-RU" sz="2000"/>
              <a:t> </a:t>
            </a:r>
            <a:r>
              <a:rPr lang="en-US" altLang="en-US" sz="2000"/>
              <a:t>места</a:t>
            </a:r>
            <a:r>
              <a:rPr lang="en-US" altLang="ru-RU" sz="2000"/>
              <a:t>.</a:t>
            </a:r>
            <a:endParaRPr lang="en-US" altLang="ru-RU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200" b="1"/>
              <a:t>Приём «Лови ошибку!»</a:t>
            </a:r>
            <a:endParaRPr lang="ru-RU" sz="3200" b="1"/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911225" y="1484630"/>
            <a:ext cx="9739630" cy="435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000"/>
              <a:t>Ученики</a:t>
            </a:r>
            <a:r>
              <a:rPr lang="en-US" altLang="ru-RU" sz="2000"/>
              <a:t> </a:t>
            </a:r>
            <a:r>
              <a:rPr lang="en-US" altLang="en-US" sz="2000"/>
              <a:t>получают</a:t>
            </a:r>
            <a:r>
              <a:rPr lang="en-US" altLang="ru-RU" sz="2000"/>
              <a:t> </a:t>
            </a:r>
            <a:r>
              <a:rPr lang="en-US" altLang="en-US" sz="2000"/>
              <a:t>текст</a:t>
            </a:r>
            <a:r>
              <a:rPr lang="en-US" altLang="ru-RU" sz="2000"/>
              <a:t> </a:t>
            </a:r>
            <a:r>
              <a:rPr lang="en-US" altLang="en-US" sz="2000"/>
              <a:t>со</a:t>
            </a:r>
            <a:r>
              <a:rPr lang="en-US" altLang="ru-RU" sz="2000"/>
              <a:t> </a:t>
            </a:r>
            <a:r>
              <a:rPr lang="en-US" altLang="en-US" sz="2000"/>
              <a:t>специально</a:t>
            </a:r>
            <a:r>
              <a:rPr lang="ru-RU" altLang="en-US" sz="2000"/>
              <a:t> </a:t>
            </a:r>
            <a:r>
              <a:rPr lang="en-US" altLang="en-US" sz="2000"/>
              <a:t>допущенными</a:t>
            </a:r>
            <a:r>
              <a:rPr lang="en-US" altLang="ru-RU" sz="2000"/>
              <a:t> </a:t>
            </a:r>
            <a:r>
              <a:rPr lang="en-US" altLang="en-US" sz="2000"/>
              <a:t>ошибками</a:t>
            </a:r>
            <a:r>
              <a:rPr lang="en-US" altLang="ru-RU" sz="2000"/>
              <a:t>, </a:t>
            </a:r>
            <a:r>
              <a:rPr lang="en-US" altLang="en-US" sz="2000"/>
              <a:t>их</a:t>
            </a:r>
            <a:r>
              <a:rPr lang="en-US" altLang="ru-RU" sz="2000"/>
              <a:t> </a:t>
            </a:r>
            <a:r>
              <a:rPr lang="en-US" altLang="en-US" sz="2000"/>
              <a:t>необходимо</a:t>
            </a:r>
            <a:endParaRPr lang="en-US" altLang="en-US" sz="2000"/>
          </a:p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000"/>
              <a:t>отыскать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объяснить</a:t>
            </a:r>
            <a:r>
              <a:rPr lang="en-US" altLang="ru-RU" sz="2000"/>
              <a:t>, </a:t>
            </a:r>
            <a:r>
              <a:rPr lang="en-US" altLang="en-US" sz="2000"/>
              <a:t>как</a:t>
            </a:r>
            <a:r>
              <a:rPr lang="en-US" altLang="ru-RU" sz="2000"/>
              <a:t> </a:t>
            </a:r>
            <a:r>
              <a:rPr lang="en-US" altLang="en-US" sz="2000"/>
              <a:t>должно</a:t>
            </a:r>
            <a:r>
              <a:rPr lang="en-US" altLang="ru-RU" sz="2000"/>
              <a:t> </a:t>
            </a:r>
            <a:r>
              <a:rPr lang="en-US" altLang="en-US" sz="2000"/>
              <a:t>быть</a:t>
            </a:r>
            <a:endParaRPr lang="en-US" altLang="en-US" sz="2000"/>
          </a:p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000"/>
              <a:t>правильно</a:t>
            </a:r>
            <a:r>
              <a:rPr lang="en-US" altLang="ru-RU" sz="2000"/>
              <a:t>.</a:t>
            </a:r>
            <a:endParaRPr lang="en-US" altLang="ru-RU" sz="2000"/>
          </a:p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 sz="3200"/>
          </a:p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 sz="3200"/>
          </a:p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3200" b="1"/>
              <a:t>Текст, предложенный обучающимся:</a:t>
            </a:r>
            <a:endParaRPr lang="ru-RU" altLang="en-US" sz="3200" b="1"/>
          </a:p>
        </p:txBody>
      </p:sp>
      <p:pic>
        <p:nvPicPr>
          <p:cNvPr id="2" name="Изображение 1" descr="2026-03-20_16-22-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390" y="4149090"/>
            <a:ext cx="10938510" cy="1393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type="title" idx="4294967295"/>
          </p:nvPr>
        </p:nvSpPr>
        <p:spPr>
          <a:xfrm>
            <a:off x="478790" y="2348865"/>
            <a:ext cx="11530330" cy="3116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b="1">
                <a:sym typeface="+mn-ea"/>
              </a:rPr>
              <a:t>    </a:t>
            </a:r>
            <a:r>
              <a:rPr lang="ru-RU" sz="3555" b="1">
                <a:sym typeface="+mn-ea"/>
              </a:rPr>
              <a:t>                     Практическая значимость приёма </a:t>
            </a:r>
            <a:br>
              <a:rPr lang="ru-RU" sz="3555" b="1">
                <a:sym typeface="+mn-ea"/>
              </a:rPr>
            </a:br>
            <a:r>
              <a:rPr lang="ru-RU" sz="3555" b="1">
                <a:sym typeface="+mn-ea"/>
              </a:rPr>
              <a:t>                                          «Лови ошибку!»</a:t>
            </a:r>
            <a:br>
              <a:rPr lang="ru-RU" b="1"/>
            </a:br>
            <a:br>
              <a:rPr lang="ru-RU" b="1"/>
            </a:br>
            <a:r>
              <a:rPr lang="ru-RU" sz="2175" b="1" i="1"/>
              <a:t>Тема урока:</a:t>
            </a:r>
            <a:r>
              <a:rPr lang="ru-RU" sz="2175" b="1" i="1">
                <a:solidFill>
                  <a:schemeClr val="tx1"/>
                </a:solidFill>
              </a:rPr>
              <a:t> </a:t>
            </a:r>
            <a:r>
              <a:rPr lang="ru-RU" sz="2175">
                <a:solidFill>
                  <a:schemeClr val="tx1"/>
                </a:solidFill>
                <a:sym typeface="Calibri" panose="020F0502020204030204"/>
              </a:rPr>
              <a:t>«Мягкий знак (ь) на конце имён существительных после шипящих»</a:t>
            </a:r>
            <a:br>
              <a:rPr lang="ru-RU" sz="2175">
                <a:solidFill>
                  <a:schemeClr val="tx1"/>
                </a:solidFill>
                <a:sym typeface="Calibri" panose="020F0502020204030204"/>
              </a:rPr>
            </a:br>
            <a:r>
              <a:rPr lang="ru-RU" sz="2175" b="1">
                <a:solidFill>
                  <a:schemeClr val="tx1"/>
                </a:solidFill>
                <a:sym typeface="Calibri" panose="020F0502020204030204"/>
              </a:rPr>
              <a:t>Класс:</a:t>
            </a:r>
            <a:r>
              <a:rPr lang="ru-RU" sz="2175">
                <a:solidFill>
                  <a:schemeClr val="tx1"/>
                </a:solidFill>
                <a:sym typeface="Calibri" panose="020F0502020204030204"/>
              </a:rPr>
              <a:t> 3</a:t>
            </a:r>
            <a:br>
              <a:rPr lang="ru-RU" sz="2175">
                <a:solidFill>
                  <a:schemeClr val="tx1"/>
                </a:solidFill>
                <a:sym typeface="Calibri" panose="020F0502020204030204"/>
              </a:rPr>
            </a:br>
            <a:r>
              <a:rPr lang="ru-RU" sz="2175" b="1">
                <a:solidFill>
                  <a:schemeClr val="tx1"/>
                </a:solidFill>
                <a:sym typeface="Calibri" panose="020F0502020204030204"/>
              </a:rPr>
              <a:t>Предмет:</a:t>
            </a:r>
            <a:r>
              <a:rPr lang="ru-RU" sz="2175">
                <a:solidFill>
                  <a:schemeClr val="tx1"/>
                </a:solidFill>
                <a:sym typeface="Calibri" panose="020F0502020204030204"/>
              </a:rPr>
              <a:t> русский язык</a:t>
            </a:r>
            <a:br>
              <a:rPr lang="ru-RU" sz="2175">
                <a:solidFill>
                  <a:schemeClr val="tx1"/>
                </a:solidFill>
                <a:sym typeface="Calibri" panose="020F0502020204030204"/>
              </a:rPr>
            </a:br>
            <a:r>
              <a:rPr lang="ru-RU" sz="2175" b="1">
                <a:solidFill>
                  <a:schemeClr val="tx1"/>
                </a:solidFill>
                <a:sym typeface="Calibri" panose="020F0502020204030204"/>
              </a:rPr>
              <a:t>Этап урока, на котором проведена апробация: </a:t>
            </a:r>
            <a:r>
              <a:rPr lang="ru-RU" sz="2175">
                <a:solidFill>
                  <a:schemeClr val="tx1"/>
                </a:solidFill>
                <a:sym typeface="Calibri" panose="020F0502020204030204"/>
              </a:rPr>
              <a:t>самостоятельная работа с самопроверкой по эталону</a:t>
            </a:r>
            <a:br>
              <a:rPr lang="ru-RU" sz="2175">
                <a:solidFill>
                  <a:schemeClr val="tx1"/>
                </a:solidFill>
                <a:sym typeface="Calibri" panose="020F0502020204030204"/>
              </a:rPr>
            </a:br>
            <a:r>
              <a:rPr lang="ru-RU" sz="2175" b="1">
                <a:solidFill>
                  <a:schemeClr val="tx1"/>
                </a:solidFill>
                <a:sym typeface="Calibri" panose="020F0502020204030204"/>
              </a:rPr>
              <a:t>Возможные варианты применения: </a:t>
            </a:r>
            <a:br>
              <a:rPr lang="ru-RU" sz="2175">
                <a:solidFill>
                  <a:schemeClr val="tx1"/>
                </a:solidFill>
                <a:sym typeface="Calibri" panose="020F0502020204030204"/>
              </a:rPr>
            </a:br>
            <a:r>
              <a:rPr lang="ru-RU" sz="2175">
                <a:solidFill>
                  <a:schemeClr val="tx1"/>
                </a:solidFill>
                <a:sym typeface="Calibri" panose="020F0502020204030204"/>
              </a:rPr>
              <a:t>1. фронтальная работа (учитель выводит текст на экран,ученики отвечают по цепочке, делают записи в рабочей тетради)</a:t>
            </a:r>
            <a:br>
              <a:rPr lang="ru-RU" sz="2175">
                <a:solidFill>
                  <a:schemeClr val="tx1"/>
                </a:solidFill>
                <a:sym typeface="Calibri" panose="020F0502020204030204"/>
              </a:rPr>
            </a:br>
            <a:r>
              <a:rPr lang="ru-RU" sz="2175">
                <a:solidFill>
                  <a:schemeClr val="tx1"/>
                </a:solidFill>
                <a:sym typeface="Calibri" panose="020F0502020204030204"/>
              </a:rPr>
              <a:t>2. работа в парах (каждая пара получает текст: один ученик находит ошибку, другой - объясняет, и наоборот)</a:t>
            </a:r>
            <a:br>
              <a:rPr lang="ru-RU" sz="2175">
                <a:solidFill>
                  <a:schemeClr val="tx1"/>
                </a:solidFill>
                <a:sym typeface="Calibri" panose="020F0502020204030204"/>
              </a:rPr>
            </a:br>
            <a:r>
              <a:rPr lang="ru-RU" sz="2175">
                <a:solidFill>
                  <a:schemeClr val="tx1"/>
                </a:solidFill>
                <a:sym typeface="Calibri" panose="020F0502020204030204"/>
              </a:rPr>
              <a:t>3. игра «Кто быстрее?» (учитель раздает текст и дает время на выполнение, по истечении времени проверяют кто нашел больше ошибок и сумел их объяснить)</a:t>
            </a:r>
            <a:br>
              <a:rPr lang="ru-RU" sz="2175">
                <a:solidFill>
                  <a:schemeClr val="tx1"/>
                </a:solidFill>
                <a:sym typeface="Calibri" panose="020F0502020204030204"/>
              </a:rPr>
            </a:br>
            <a:r>
              <a:rPr lang="ru-RU" sz="2175">
                <a:solidFill>
                  <a:schemeClr val="tx1"/>
                </a:solidFill>
                <a:sym typeface="Calibri" panose="020F0502020204030204"/>
              </a:rPr>
              <a:t>4. индивидуальная работа (каждый ученик получает текст и ищет ошибки самостоятельно)</a:t>
            </a:r>
            <a:br>
              <a:rPr lang="ru-RU" sz="2175" b="0" i="0" u="none" strike="noStrike" cap="none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br>
            <a:br>
              <a:rPr lang="ru-RU" sz="2175" i="1"/>
            </a:br>
            <a:br>
              <a:rPr lang="ru-RU" sz="2175" i="1"/>
            </a:br>
            <a:endParaRPr sz="2175" i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/>
          </p:nvPr>
        </p:nvSpPr>
        <p:spPr>
          <a:xfrm>
            <a:off x="191135" y="892810"/>
            <a:ext cx="477202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 b="1"/>
              <a:t>Применение приёма «Лови ошибку!» на уроке русского языка</a:t>
            </a:r>
            <a:endParaRPr lang="ru-RU" b="1"/>
          </a:p>
        </p:txBody>
      </p:sp>
      <p:pic>
        <p:nvPicPr>
          <p:cNvPr id="1" name="Замещающая рамка рисунка 0" descr="photo_2026-03-23_09-54-22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8256270" y="3284855"/>
            <a:ext cx="3936365" cy="292036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/>
          <p:nvPr>
            <p:ph type="body" idx="1"/>
          </p:nvPr>
        </p:nvSpPr>
        <p:spPr>
          <a:xfrm>
            <a:off x="73025" y="2493010"/>
            <a:ext cx="5642610" cy="3811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2000"/>
              <a:t>1. учитель раздаёт каждому ученику карточки с текстом, в котором нужно исправить и объяснить ошибки</a:t>
            </a:r>
            <a:endParaRPr lang="ru-RU" sz="2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2000"/>
              <a:t>2. дается время на выполнение задания: 5 минут</a:t>
            </a:r>
            <a:endParaRPr lang="ru-RU" sz="2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2000"/>
              <a:t>За это время ученики находят ошибки, исправляют их и кратко поясняют причину </a:t>
            </a:r>
            <a:endParaRPr lang="ru-RU" sz="2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2000"/>
              <a:t>3. по истечении времени начинается проверка: учитель выводит на экран </a:t>
            </a:r>
            <a:r>
              <a:rPr lang="ru-RU" sz="2000">
                <a:sym typeface="+mn-ea"/>
              </a:rPr>
              <a:t>эталон - правильно исправленный текст с пояснением. Ученики по цепочке начинают отвечать и сравнивать свою работу с эталоном </a:t>
            </a:r>
            <a:endParaRPr lang="ru-RU" sz="2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2000"/>
              <a:t>4. учитель спрашивает у учеников получилось ли у них найти и объяснить все ошибки</a:t>
            </a:r>
            <a:endParaRPr lang="ru-RU" sz="2000"/>
          </a:p>
        </p:txBody>
      </p:sp>
      <p:pic>
        <p:nvPicPr>
          <p:cNvPr id="2" name="Изображение 1" descr="photo_2026-03-23_09-54-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5460" y="417830"/>
            <a:ext cx="3891280" cy="2919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/>
          <p:nvPr>
            <p:ph type="body" idx="1"/>
          </p:nvPr>
        </p:nvSpPr>
        <p:spPr>
          <a:xfrm>
            <a:off x="335280" y="1484630"/>
            <a:ext cx="4634230" cy="4349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5335"/>
              <a:t>Выводы</a:t>
            </a:r>
            <a:endParaRPr lang="ru-RU" sz="5335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ru-RU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2855" b="0"/>
              <a:t>Приём «Лови ошибку!», который предполагает исправление учащимися ошибок в тексте, позволяет не только закрепить правило, но и развить орфографическую зоркость и внимательность.</a:t>
            </a:r>
            <a:endParaRPr lang="ru-RU" sz="2855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sz="2855" b="0"/>
              <a:t>Формат</a:t>
            </a:r>
            <a:r>
              <a:rPr lang="en-US" altLang="ru-RU" sz="2855" b="0"/>
              <a:t> </a:t>
            </a:r>
            <a:r>
              <a:rPr lang="en-US" altLang="en-US" sz="2855" b="0"/>
              <a:t>ограниченного</a:t>
            </a:r>
            <a:r>
              <a:rPr lang="en-US" altLang="ru-RU" sz="2855" b="0"/>
              <a:t> </a:t>
            </a:r>
            <a:r>
              <a:rPr lang="en-US" altLang="en-US" sz="2855" b="0"/>
              <a:t>времени</a:t>
            </a:r>
            <a:r>
              <a:rPr lang="en-US" altLang="ru-RU" sz="2855" b="0"/>
              <a:t> </a:t>
            </a:r>
            <a:r>
              <a:rPr lang="en-US" altLang="en-US" sz="2855" b="0"/>
              <a:t>создает</a:t>
            </a:r>
            <a:r>
              <a:rPr lang="en-US" altLang="ru-RU" sz="2855" b="0"/>
              <a:t> </a:t>
            </a:r>
            <a:r>
              <a:rPr lang="en-US" altLang="en-US" sz="2855" b="0"/>
              <a:t>соревновательность</a:t>
            </a:r>
            <a:r>
              <a:rPr lang="en-US" altLang="ru-RU" sz="2855" b="0"/>
              <a:t>, </a:t>
            </a:r>
            <a:r>
              <a:rPr lang="en-US" altLang="en-US" sz="2855" b="0"/>
              <a:t>а</a:t>
            </a:r>
            <a:r>
              <a:rPr lang="en-US" altLang="ru-RU" sz="2855" b="0"/>
              <a:t> </a:t>
            </a:r>
            <a:r>
              <a:rPr lang="en-US" altLang="en-US" sz="2855" b="0"/>
              <a:t>мгновенная</a:t>
            </a:r>
            <a:r>
              <a:rPr lang="en-US" altLang="ru-RU" sz="2855" b="0"/>
              <a:t> </a:t>
            </a:r>
            <a:r>
              <a:rPr lang="en-US" altLang="en-US" sz="2855" b="0"/>
              <a:t>проверка</a:t>
            </a:r>
            <a:r>
              <a:rPr lang="en-US" altLang="ru-RU" sz="2855" b="0"/>
              <a:t> </a:t>
            </a:r>
            <a:r>
              <a:rPr lang="en-US" altLang="en-US" sz="2855" b="0"/>
              <a:t>дает</a:t>
            </a:r>
            <a:r>
              <a:rPr lang="en-US" altLang="ru-RU" sz="2855" b="0"/>
              <a:t> </a:t>
            </a:r>
            <a:r>
              <a:rPr lang="en-US" altLang="en-US" sz="2855" b="0"/>
              <a:t>возможность</a:t>
            </a:r>
            <a:r>
              <a:rPr lang="en-US" altLang="ru-RU" sz="2855" b="0"/>
              <a:t> </a:t>
            </a:r>
            <a:r>
              <a:rPr lang="en-US" altLang="en-US" sz="2855" b="0"/>
              <a:t>каждому</a:t>
            </a:r>
            <a:r>
              <a:rPr lang="en-US" altLang="ru-RU" sz="2855" b="0"/>
              <a:t> </a:t>
            </a:r>
            <a:r>
              <a:rPr lang="ru-RU" altLang="en-US" sz="2855" b="0"/>
              <a:t>ученику </a:t>
            </a:r>
            <a:r>
              <a:rPr lang="en-US" altLang="en-US" sz="2855" b="0"/>
              <a:t>увидеть</a:t>
            </a:r>
            <a:r>
              <a:rPr lang="en-US" altLang="ru-RU" sz="2855" b="0"/>
              <a:t> </a:t>
            </a:r>
            <a:r>
              <a:rPr lang="en-US" altLang="en-US" sz="2855" b="0"/>
              <a:t>свой</a:t>
            </a:r>
            <a:r>
              <a:rPr lang="en-US" altLang="ru-RU" sz="2855" b="0"/>
              <a:t> </a:t>
            </a:r>
            <a:r>
              <a:rPr lang="en-US" altLang="en-US" sz="2855" b="0"/>
              <a:t>результат</a:t>
            </a:r>
            <a:r>
              <a:rPr lang="en-US" altLang="ru-RU" sz="2855" b="0"/>
              <a:t> </a:t>
            </a:r>
            <a:r>
              <a:rPr lang="en-US" altLang="en-US" sz="2855" b="0"/>
              <a:t>и</a:t>
            </a:r>
            <a:r>
              <a:rPr lang="en-US" altLang="ru-RU" sz="2855" b="0"/>
              <a:t> </a:t>
            </a:r>
            <a:r>
              <a:rPr lang="en-US" altLang="en-US" sz="2855" b="0"/>
              <a:t>проанализировать</a:t>
            </a:r>
            <a:r>
              <a:rPr lang="en-US" altLang="ru-RU" sz="2855" b="0"/>
              <a:t> </a:t>
            </a:r>
            <a:r>
              <a:rPr lang="en-US" altLang="en-US" sz="2855" b="0"/>
              <a:t>ошибки</a:t>
            </a:r>
            <a:r>
              <a:rPr lang="en-US" altLang="ru-RU" sz="2855" b="0"/>
              <a:t> </a:t>
            </a:r>
            <a:r>
              <a:rPr lang="en-US" altLang="en-US" sz="2855" b="0"/>
              <a:t>сразу</a:t>
            </a:r>
            <a:r>
              <a:rPr lang="en-US" altLang="ru-RU" sz="2855" b="0"/>
              <a:t> </a:t>
            </a:r>
            <a:r>
              <a:rPr lang="en-US" altLang="en-US" sz="2855" b="0"/>
              <a:t>после</a:t>
            </a:r>
            <a:r>
              <a:rPr lang="en-US" altLang="ru-RU" sz="2855" b="0"/>
              <a:t> </a:t>
            </a:r>
            <a:r>
              <a:rPr lang="en-US" altLang="en-US" sz="2855" b="0"/>
              <a:t>выполнения</a:t>
            </a:r>
            <a:r>
              <a:rPr lang="en-US" altLang="ru-RU" sz="2855" b="0"/>
              <a:t>.</a:t>
            </a:r>
            <a:endParaRPr lang="en-US" altLang="ru-RU" sz="2855" b="0"/>
          </a:p>
        </p:txBody>
      </p:sp>
      <p:pic>
        <p:nvPicPr>
          <p:cNvPr id="1" name="Изображение 0" descr="photo_2026-03-23_09-57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7665" y="1412875"/>
            <a:ext cx="5975985" cy="4481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2558</Words>
  <Application>WPS Presentation</Application>
  <PresentationFormat/>
  <Paragraphs>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SimSun</vt:lpstr>
      <vt:lpstr>Wingdings</vt:lpstr>
      <vt:lpstr>Arial</vt:lpstr>
      <vt:lpstr>Calibri</vt:lpstr>
      <vt:lpstr>Microsoft YaHei</vt:lpstr>
      <vt:lpstr>Arial Unicode MS</vt:lpstr>
      <vt:lpstr>1_Тема Office</vt:lpstr>
      <vt:lpstr>PowerPoint 演示文稿</vt:lpstr>
      <vt:lpstr>Приём «Лови ошибку!»</vt:lpstr>
      <vt:lpstr>Приём «Лови ошибку!»</vt:lpstr>
      <vt:lpstr>                         Практическая значимость приёма                                            «Лови ошибку!»  Тема урока: «Мягкий знак (ь) на конце имён существительных после шипящих» Класс: 3 Предмет: русский язык Этап урока, на котором проведена апробация: самостоятельная работа с самопроверкой по эталону Возможные варианты применения:  1. фронтальная работа (учитель выводит текст на экран,ученики отвечают по цепочке, делают записи в рабочей тетради) 2. работа в парах (каждая пара получает текст: один ученик находит ошибку, другой - объясняет, и наоборот) 3. игра «Кто быстрее?» (учитель раздает текст и дает время на выполнение, по истечении времени проверяют кто нашел больше ошибок и сумел их объяснить) 4. индивидуальная работа (каждый ученик получает текст и ищет ошибки самостоятельно)   </vt:lpstr>
      <vt:lpstr>Применение приёма «Лови ошибку!» на уроке русского языка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Карина Бугоркова</cp:lastModifiedBy>
  <cp:revision>3</cp:revision>
  <dcterms:created xsi:type="dcterms:W3CDTF">2026-03-20T13:24:00Z</dcterms:created>
  <dcterms:modified xsi:type="dcterms:W3CDTF">2026-03-23T07:05:29Z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798B7FF57B31423AB9857C8AAE15E25E_12</vt:lpwstr>
  </property>
  <property fmtid="{D5CDD505-2E9C-101B-9397-08002B2CF9AE}" pid="3" name="KSOProductBuildVer">
    <vt:lpwstr>1049-12.2.0.23196</vt:lpwstr>
  </property>
</Properties>
</file>